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6858000" cx="9144000"/>
  <p:notesSz cx="7315200" cy="9601200"/>
  <p:embeddedFontLst>
    <p:embeddedFont>
      <p:font typeface="Arim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91">
          <p15:clr>
            <a:srgbClr val="000000"/>
          </p15:clr>
        </p15:guide>
        <p15:guide id="2" orient="horz" pos="144">
          <p15:clr>
            <a:srgbClr val="000000"/>
          </p15:clr>
        </p15:guide>
        <p15:guide id="3" orient="horz" pos="3140">
          <p15:clr>
            <a:srgbClr val="000000"/>
          </p15:clr>
        </p15:guide>
        <p15:guide id="4" orient="horz" pos="1200">
          <p15:clr>
            <a:srgbClr val="000000"/>
          </p15:clr>
        </p15:guide>
        <p15:guide id="5" orient="horz" pos="1488">
          <p15:clr>
            <a:srgbClr val="000000"/>
          </p15:clr>
        </p15:guide>
        <p15:guide id="6" pos="2880">
          <p15:clr>
            <a:srgbClr val="000000"/>
          </p15:clr>
        </p15:guide>
        <p15:guide id="7" pos="408">
          <p15:clr>
            <a:srgbClr val="000000"/>
          </p15:clr>
        </p15:guide>
        <p15:guide id="8" pos="5520">
          <p15:clr>
            <a:srgbClr val="000000"/>
          </p15:clr>
        </p15:guide>
        <p15:guide id="9" pos="240">
          <p15:clr>
            <a:srgbClr val="000000"/>
          </p15:clr>
        </p15:guide>
      </p15:sldGuideLst>
    </p:ext>
    <p:ext uri="{2D200454-40CA-4A62-9FC3-DE9A4176ACB9}">
      <p15:notesGuideLst>
        <p15:guide id="1" orient="horz" pos="3024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63" roundtripDataSignature="AMtx7mgoLvJxIl0Tj8jw5P71uNm3ehRF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91" orient="horz"/>
        <p:guide pos="144" orient="horz"/>
        <p:guide pos="3140" orient="horz"/>
        <p:guide pos="1200" orient="horz"/>
        <p:guide pos="1488" orient="horz"/>
        <p:guide pos="2880"/>
        <p:guide pos="408"/>
        <p:guide pos="5520"/>
        <p:guide pos="2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rimo-boldItalic.fntdata"/><Relationship Id="rId61" Type="http://schemas.openxmlformats.org/officeDocument/2006/relationships/font" Target="fonts/Arimo-italic.fntdata"/><Relationship Id="rId20" Type="http://schemas.openxmlformats.org/officeDocument/2006/relationships/slide" Target="slides/slide13.xml"/><Relationship Id="rId63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Arim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Arimo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8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21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3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3" name="Google Shape;273;p25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5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87" name="Google Shape;287;p27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27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4" name="Google Shape;294;p28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33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34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36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37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38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0" y="319087"/>
            <a:ext cx="1587" cy="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39:notes"/>
          <p:cNvSpPr txBox="1"/>
          <p:nvPr>
            <p:ph idx="1" type="body"/>
          </p:nvPr>
        </p:nvSpPr>
        <p:spPr>
          <a:xfrm>
            <a:off x="536575" y="4532312"/>
            <a:ext cx="6246812" cy="426243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40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41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7" name="Google Shape;437;p42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p42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43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52" name="Google Shape;452;p44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44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p45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46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2" name="Google Shape;472;p47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47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9" name="Google Shape;479;p48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48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6" name="Google Shape;486;p49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49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50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0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0" name="Google Shape;500;p51:notes"/>
          <p:cNvSpPr/>
          <p:nvPr>
            <p:ph idx="2" type="sldImg"/>
          </p:nvPr>
        </p:nvSpPr>
        <p:spPr>
          <a:xfrm>
            <a:off x="1284287" y="742950"/>
            <a:ext cx="4762500" cy="3571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p51:notes"/>
          <p:cNvSpPr txBox="1"/>
          <p:nvPr>
            <p:ph idx="1" type="body"/>
          </p:nvPr>
        </p:nvSpPr>
        <p:spPr>
          <a:xfrm>
            <a:off x="976312" y="4560887"/>
            <a:ext cx="5362575" cy="430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25" spcFirstLastPara="1" rIns="94825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 dir="ou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45" name="Google Shape;45;p6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238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⮚"/>
              <a:defRPr sz="2000"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3pPr>
            <a:lvl4pPr indent="-3048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46" name="Google Shape;46;p6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47" name="Google Shape;47;p6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238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⮚"/>
              <a:defRPr sz="2000"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3pPr>
            <a:lvl4pPr indent="-3048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6"/>
          <p:cNvSpPr txBox="1"/>
          <p:nvPr>
            <p:ph idx="1" type="body"/>
          </p:nvPr>
        </p:nvSpPr>
        <p:spPr>
          <a:xfrm>
            <a:off x="381000" y="1068388"/>
            <a:ext cx="411797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61950" lvl="0" marL="4572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42900" lvl="1" marL="9144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Char char="⮚"/>
              <a:defRPr sz="2400"/>
            </a:lvl2pPr>
            <a:lvl3pPr indent="-3238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51" name="Google Shape;51;p66"/>
          <p:cNvSpPr txBox="1"/>
          <p:nvPr>
            <p:ph idx="2" type="body"/>
          </p:nvPr>
        </p:nvSpPr>
        <p:spPr>
          <a:xfrm>
            <a:off x="4651375" y="1068388"/>
            <a:ext cx="411797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61950" lvl="0" marL="4572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42900" lvl="1" marL="9144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Char char="⮚"/>
              <a:defRPr sz="2400"/>
            </a:lvl2pPr>
            <a:lvl3pPr indent="-3238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5pPr>
            <a:lvl6pPr indent="-228600" lvl="5" marL="27432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6pPr>
            <a:lvl7pPr indent="-228600" lvl="6" marL="3200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14325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⮚"/>
              <a:defRPr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14325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⮚"/>
              <a:defRPr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" type="body"/>
          </p:nvPr>
        </p:nvSpPr>
        <p:spPr>
          <a:xfrm>
            <a:off x="381000" y="1068387"/>
            <a:ext cx="8388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14325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⮚"/>
              <a:defRPr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 txBox="1"/>
          <p:nvPr>
            <p:ph idx="1" type="body"/>
          </p:nvPr>
        </p:nvSpPr>
        <p:spPr>
          <a:xfrm>
            <a:off x="381000" y="200025"/>
            <a:ext cx="8393113" cy="27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14325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⮚"/>
              <a:defRPr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1"/>
          <p:cNvSpPr txBox="1"/>
          <p:nvPr>
            <p:ph type="title"/>
          </p:nvPr>
        </p:nvSpPr>
        <p:spPr>
          <a:xfrm rot="5400000">
            <a:off x="6338888" y="538162"/>
            <a:ext cx="2773363" cy="2097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" type="body"/>
          </p:nvPr>
        </p:nvSpPr>
        <p:spPr>
          <a:xfrm rot="5400000">
            <a:off x="2066131" y="-1485106"/>
            <a:ext cx="2773363" cy="614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14325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⮚"/>
              <a:defRPr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2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2"/>
          <p:cNvSpPr txBox="1"/>
          <p:nvPr>
            <p:ph idx="1" type="body"/>
          </p:nvPr>
        </p:nvSpPr>
        <p:spPr>
          <a:xfrm rot="5400000">
            <a:off x="3622675" y="-2173288"/>
            <a:ext cx="1905000" cy="838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14325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⮚"/>
              <a:defRPr/>
            </a:lvl2pPr>
            <a:lvl3pPr indent="-314325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2400"/>
              <a:buChar char="●"/>
              <a:defRPr sz="3200"/>
            </a:lvl1pPr>
            <a:lvl2pPr indent="-361950" lvl="1" marL="914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100"/>
              <a:buChar char="⮚"/>
              <a:defRPr sz="2800"/>
            </a:lvl2pPr>
            <a:lvl3pPr indent="-342900" lvl="2" marL="1371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Char char="▪"/>
              <a:defRPr sz="2400"/>
            </a:lvl3pPr>
            <a:lvl4pPr indent="-3238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4pPr>
            <a:lvl5pPr indent="-32385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6pPr>
            <a:lvl7pPr indent="-32385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7pPr>
            <a:lvl8pPr indent="-32385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8pPr>
            <a:lvl9pPr indent="-32385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2000"/>
            </a:lvl9pPr>
          </a:lstStyle>
          <a:p/>
        </p:txBody>
      </p:sp>
      <p:sp>
        <p:nvSpPr>
          <p:cNvPr id="41" name="Google Shape;41;p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</p:spTree>
  </p:cSld>
  <p:clrMapOvr>
    <a:masterClrMapping/>
  </p:clrMapOvr>
  <p:transition>
    <p:strips dir="rd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/>
        </p:nvSpPr>
        <p:spPr>
          <a:xfrm>
            <a:off x="6835775" y="6464300"/>
            <a:ext cx="520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" name="Google Shape;11;p52"/>
          <p:cNvSpPr txBox="1"/>
          <p:nvPr/>
        </p:nvSpPr>
        <p:spPr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2012, Elsevier Inc. All rights reserved.</a:t>
            </a:r>
            <a:endParaRPr/>
          </a:p>
        </p:txBody>
      </p:sp>
      <p:sp>
        <p:nvSpPr>
          <p:cNvPr id="12" name="Google Shape;12;p52"/>
          <p:cNvSpPr txBox="1"/>
          <p:nvPr/>
        </p:nvSpPr>
        <p:spPr>
          <a:xfrm>
            <a:off x="8405812" y="6511925"/>
            <a:ext cx="738187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1 - </a:t>
            </a:r>
            <a:fld id="{00000000-1234-1234-1234-123412341234}" type="slidenum"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" name="Google Shape;13;p52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" type="body"/>
          </p:nvPr>
        </p:nvSpPr>
        <p:spPr>
          <a:xfrm>
            <a:off x="381000" y="1068387"/>
            <a:ext cx="8388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4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4"/>
          <p:cNvSpPr txBox="1"/>
          <p:nvPr>
            <p:ph idx="1" type="body"/>
          </p:nvPr>
        </p:nvSpPr>
        <p:spPr>
          <a:xfrm>
            <a:off x="381000" y="1068387"/>
            <a:ext cx="8388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4"/>
          <p:cNvSpPr txBox="1"/>
          <p:nvPr/>
        </p:nvSpPr>
        <p:spPr>
          <a:xfrm>
            <a:off x="6835775" y="6464300"/>
            <a:ext cx="520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slow">
    <p:strips dir="rd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8"/>
          <p:cNvSpPr txBox="1"/>
          <p:nvPr/>
        </p:nvSpPr>
        <p:spPr>
          <a:xfrm>
            <a:off x="6835775" y="6464300"/>
            <a:ext cx="520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7" name="Google Shape;57;p58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381000" y="1068387"/>
            <a:ext cx="8388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transition spd="slow">
    <p:strips dir="rd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idx="4294967295" type="ctrTitle"/>
          </p:nvPr>
        </p:nvSpPr>
        <p:spPr>
          <a:xfrm>
            <a:off x="469900" y="1811337"/>
            <a:ext cx="8040687" cy="339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Distributed and Cloud Computing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K. Hwang, G. Fox and J. Dongarra</a:t>
            </a:r>
            <a:br>
              <a:rPr b="1" i="0" lang="en-US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Chapter 1:   Enabling Technologies</a:t>
            </a:r>
            <a:br>
              <a:rPr b="1" i="0" lang="en-US" sz="28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and Distributed System Models</a:t>
            </a:r>
            <a:br>
              <a:rPr b="1" i="0" lang="en-US" sz="28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US" sz="20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050" y="1195387"/>
            <a:ext cx="6618287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Modern Multi-core CPU Chip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Multi-threading Processors</a:t>
            </a:r>
            <a:endParaRPr/>
          </a:p>
        </p:txBody>
      </p:sp>
      <p:sp>
        <p:nvSpPr>
          <p:cNvPr id="174" name="Google Shape;174;p11"/>
          <p:cNvSpPr txBox="1"/>
          <p:nvPr>
            <p:ph idx="1" type="body"/>
          </p:nvPr>
        </p:nvSpPr>
        <p:spPr>
          <a:xfrm>
            <a:off x="381000" y="1068387"/>
            <a:ext cx="838835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Four-issue </a:t>
            </a:r>
            <a:r>
              <a:rPr b="0" i="0" lang="en-US" sz="2800" u="none">
                <a:solidFill>
                  <a:srgbClr val="6CB5FF"/>
                </a:solidFill>
                <a:latin typeface="Arial"/>
                <a:ea typeface="Arial"/>
                <a:cs typeface="Arial"/>
                <a:sym typeface="Arial"/>
              </a:rPr>
              <a:t>superscalar</a:t>
            </a: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(e.g. Sun Ultrasparc I)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Implements instruction level parallelism (ILP) within a single processor.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Executes more than one instruction during a clock cycle by sending multiple instructions to redundant functional units. 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Fine-grain multithreaded processor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Switch threads after each cycle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Interleave instruction execution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one thread stalls, others are executed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Coarse-grain multithreaded processor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Executes a single thread until it reaches certain situations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Simultaneous multithread processor (SMT)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Instructions from more than one thread can execute in any given pipeline stage at a time. 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23912"/>
            <a:ext cx="7262812" cy="413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 Micro-architectures of CPUs</a:t>
            </a:r>
            <a:endParaRPr/>
          </a:p>
        </p:txBody>
      </p:sp>
      <p:sp>
        <p:nvSpPr>
          <p:cNvPr id="182" name="Google Shape;182;p12"/>
          <p:cNvSpPr txBox="1"/>
          <p:nvPr/>
        </p:nvSpPr>
        <p:spPr>
          <a:xfrm>
            <a:off x="347662" y="5126037"/>
            <a:ext cx="8404225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row represents the issue slots for a single execution cycle: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filled box indicates that the processor found an instruction to execute in that issue slot on that cycle;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empty box denotes an unused slot.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1179512"/>
            <a:ext cx="8456612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/>
        </p:nvSpPr>
        <p:spPr>
          <a:xfrm>
            <a:off x="381000" y="200025"/>
            <a:ext cx="8393112" cy="97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33 year Improvement in Memory and Disk Technologies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854075" y="350837"/>
            <a:ext cx="761365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Architecture of A Many-Core Multiprocessor GPU interacting </a:t>
            </a:r>
            <a:b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with a CPU Processor</a:t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2320925"/>
            <a:ext cx="8153400" cy="30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837" y="990600"/>
            <a:ext cx="6318250" cy="525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NVIDIA Fermi GPU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237" y="1277937"/>
            <a:ext cx="8440737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GPU Performance</a:t>
            </a:r>
            <a:endParaRPr/>
          </a:p>
        </p:txBody>
      </p:sp>
      <p:sp>
        <p:nvSpPr>
          <p:cNvPr id="211" name="Google Shape;211;p16"/>
          <p:cNvSpPr txBox="1"/>
          <p:nvPr/>
        </p:nvSpPr>
        <p:spPr>
          <a:xfrm>
            <a:off x="1236662" y="5454650"/>
            <a:ext cx="6380162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Bottom – CPU - 0.8 Gflops/W/Core (2011)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Middle – GPU - 5 Gflops/W/Core (2011)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- EF – Exascale computing (10^18 Flops)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Interconnection Networks</a:t>
            </a:r>
            <a:endParaRPr/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208087"/>
            <a:ext cx="8091487" cy="31892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/>
        </p:nvSpPr>
        <p:spPr>
          <a:xfrm>
            <a:off x="161925" y="4727575"/>
            <a:ext cx="8818562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 (storage area network) - connects servers with disk arrays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 (local area network) – connects clients, hosts, and servers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NAS (network attached storage) – connects clients with large storage systems 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/>
        </p:nvSpPr>
        <p:spPr>
          <a:xfrm>
            <a:off x="425450" y="339725"/>
            <a:ext cx="850106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Datacenter and Server Cost Distribution</a:t>
            </a:r>
            <a:endParaRPr/>
          </a:p>
        </p:txBody>
      </p:sp>
      <p:pic>
        <p:nvPicPr>
          <p:cNvPr descr="f01-14-9780123858801"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71575"/>
            <a:ext cx="8602662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381000" y="200025"/>
            <a:ext cx="83931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Virtual Machines</a:t>
            </a:r>
            <a:endParaRPr/>
          </a:p>
        </p:txBody>
      </p:sp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381000" y="1068387"/>
            <a:ext cx="8388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Eliminate real machine constraint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Increases portability and flexibility</a:t>
            </a:r>
            <a:endParaRPr/>
          </a:p>
          <a:p>
            <a:pPr indent="-571500" lvl="0" marL="5715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 machine adds software to a physical machine to give it the appearance of a different platform or multiple platforms. </a:t>
            </a:r>
            <a:endParaRPr/>
          </a:p>
          <a:p>
            <a:pPr indent="-571500" lvl="0" marL="5715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 platform compatibility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 Security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 Performance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⮚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software migration</a:t>
            </a:r>
            <a:endParaRPr/>
          </a:p>
          <a:p>
            <a:pPr indent="-457200" lvl="0" marL="5715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/>
        </p:nvSpPr>
        <p:spPr>
          <a:xfrm>
            <a:off x="838200" y="1423987"/>
            <a:ext cx="7439025" cy="4251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837" y="1530350"/>
            <a:ext cx="711517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 txBox="1"/>
          <p:nvPr/>
        </p:nvSpPr>
        <p:spPr>
          <a:xfrm>
            <a:off x="622300" y="368300"/>
            <a:ext cx="80041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 Deluge Enabling New Challenges</a:t>
            </a:r>
            <a:endParaRPr/>
          </a:p>
        </p:txBody>
      </p:sp>
      <p:sp>
        <p:nvSpPr>
          <p:cNvPr id="83" name="Google Shape;83;p2"/>
          <p:cNvSpPr txBox="1"/>
          <p:nvPr/>
        </p:nvSpPr>
        <p:spPr>
          <a:xfrm>
            <a:off x="2725737" y="5876925"/>
            <a:ext cx="3879850" cy="2746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978D5B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(Courtesy of Judy Qiu, Indiana University, 2011)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Initial Hardware Model</a:t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304800" y="1154112"/>
            <a:ext cx="5672137" cy="535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applications access hardware resources (i.e. memory, i/o) through system calls to operating system (privileged instructions)</a:t>
            </a:r>
            <a:endParaRPr/>
          </a:p>
          <a:p>
            <a:pPr indent="-485775" lvl="0" marL="57150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/>
          </a:p>
          <a:p>
            <a:pPr indent="-455612" lvl="1" marL="10287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is decoupled (i.e. OS people can develop OS separate of Hardware people developing hardware)</a:t>
            </a:r>
            <a:endParaRPr/>
          </a:p>
          <a:p>
            <a:pPr indent="-455612" lvl="1" marL="10287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 and software can be upgraded without notifying the Application programs</a:t>
            </a:r>
            <a:endParaRPr/>
          </a:p>
          <a:p>
            <a:pPr indent="-571500" lvl="0" marL="57150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Disadvantage</a:t>
            </a:r>
            <a:endParaRPr/>
          </a:p>
          <a:p>
            <a:pPr indent="-455612" lvl="1" marL="10287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compiled on one ISA will not run on another ISA.. </a:t>
            </a:r>
            <a:endParaRPr/>
          </a:p>
          <a:p>
            <a:pPr indent="-398462" lvl="2" marL="142875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▪"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Applications compiled for Mac use different operating system calls then application designed for windows.</a:t>
            </a:r>
            <a:endParaRPr/>
          </a:p>
          <a:p>
            <a:pPr indent="-455612" lvl="1" marL="10287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ISA’s must support old software</a:t>
            </a:r>
            <a:endParaRPr/>
          </a:p>
          <a:p>
            <a:pPr indent="-398462" lvl="2" marL="142875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▪"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often be inhibiting in terms of performance</a:t>
            </a:r>
            <a:endParaRPr/>
          </a:p>
          <a:p>
            <a:pPr indent="-455612" lvl="1" marL="10287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Since software is developed separately from hardware… Software is not necessarily optimized for hardware.</a:t>
            </a:r>
            <a:endParaRPr/>
          </a:p>
          <a:p>
            <a:pPr indent="-485775" lvl="0" marL="57150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5775" lvl="0" marL="57150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5775" lvl="0" marL="5715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825" y="1524000"/>
            <a:ext cx="2978150" cy="229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Virtual Machine Basics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457200" y="1414462"/>
            <a:ext cx="4191000" cy="47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 software placed between underlying machine and conventional software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⮚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Conventional software sees different ISA from the one supported by the hardware</a:t>
            </a:r>
            <a:endParaRPr/>
          </a:p>
          <a:p>
            <a:pPr indent="-571500" lvl="0" marL="571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Virtualization process involves: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⮚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Mapping of virtual resources (registers and memory) to real hardware resources</a:t>
            </a:r>
            <a:endParaRPr/>
          </a:p>
          <a:p>
            <a:pPr indent="-455612" lvl="1" marL="10287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⮚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real machine instructions to carry out the actions specified by the virtual machine instructions</a:t>
            </a:r>
            <a:endParaRPr/>
          </a:p>
          <a:p>
            <a:pPr indent="-485775" lvl="0" marL="5715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575" y="2873375"/>
            <a:ext cx="4038600" cy="19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Three VM Architectures</a:t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1096962"/>
            <a:ext cx="8510587" cy="33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37" y="1352550"/>
            <a:ext cx="8983662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 txBox="1"/>
          <p:nvPr>
            <p:ph type="title"/>
          </p:nvPr>
        </p:nvSpPr>
        <p:spPr>
          <a:xfrm>
            <a:off x="381000" y="200025"/>
            <a:ext cx="8393112" cy="97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System Models for Distributed and Cloud Computing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/>
        </p:nvSpPr>
        <p:spPr>
          <a:xfrm>
            <a:off x="620712" y="522287"/>
            <a:ext cx="790257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 Typical Cluster Architecture</a:t>
            </a: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75" y="1682750"/>
            <a:ext cx="8426450" cy="328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135062"/>
            <a:ext cx="8320087" cy="3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Computational or Data Grid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12" y="973137"/>
            <a:ext cx="8466137" cy="50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366712" y="217487"/>
            <a:ext cx="655955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 Typical Computational Grid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Peer-to-Peer (P2P) Network</a:t>
            </a:r>
            <a:endParaRPr/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347662" y="966787"/>
            <a:ext cx="8388350" cy="538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distributed system architecture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computer in the network can act as a client or server for other netwpork computers.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centralized control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Typically many nodes, but unreliable and heterogeneous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Nodes are symmetric in function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 advantage of distributed, shared resources (bandwidth, CPU, storage) on peer-nodes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Fault-tolerant, self-organizing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Operate in dynamic environment, frequent join and leave is the norm</a:t>
            </a:r>
            <a:endParaRPr/>
          </a:p>
          <a:p>
            <a:pPr indent="-4572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575" y="831850"/>
            <a:ext cx="6684962" cy="3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Peer-to-Peer (P2P) Network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109537" y="4552950"/>
            <a:ext cx="8859837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AFF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B5DAFF"/>
                </a:solidFill>
                <a:latin typeface="Arial"/>
                <a:ea typeface="Arial"/>
                <a:cs typeface="Arial"/>
                <a:sym typeface="Arial"/>
              </a:rPr>
              <a:t>Overlay network 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computer network built on top of another network.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Nodes in the overlay can be thought of as being connected by virtual or logical links, each of which corresponds to a path, perhaps through many physical links, in the underlying network.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example, distributed systems such as cloud computing, peer-to-peer networks, and client-server applications are overlay networks because their nodes run on top of the Internet.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2293" r="3063" t="0"/>
          <a:stretch/>
        </p:blipFill>
        <p:spPr>
          <a:xfrm>
            <a:off x="0" y="1279525"/>
            <a:ext cx="9144000" cy="42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idx="4294967295" type="ctrTitle"/>
          </p:nvPr>
        </p:nvSpPr>
        <p:spPr>
          <a:xfrm>
            <a:off x="215900" y="206375"/>
            <a:ext cx="8640762" cy="1190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 Desktop/HPC/Grids to </a:t>
            </a:r>
            <a:br>
              <a:rPr b="1" i="0" lang="en-US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Internet Clouds in 30 Years</a:t>
            </a:r>
            <a:endParaRPr/>
          </a:p>
        </p:txBody>
      </p:sp>
      <p:sp>
        <p:nvSpPr>
          <p:cNvPr id="90" name="Google Shape;90;p3"/>
          <p:cNvSpPr txBox="1"/>
          <p:nvPr/>
        </p:nvSpPr>
        <p:spPr>
          <a:xfrm>
            <a:off x="669925" y="1646237"/>
            <a:ext cx="7859712" cy="436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17145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700"/>
              <a:buFont typeface="Noto Sans Symbols"/>
              <a:buChar char="■"/>
            </a:pP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     HPC  moving from centralized supercomputers </a:t>
            </a:r>
            <a:b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       to  geographically  distributed desktops, desksides, </a:t>
            </a:r>
            <a:b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       clusters, and grids to clouds over  last 30 years</a:t>
            </a:r>
            <a:endParaRPr/>
          </a:p>
          <a:p>
            <a:pPr indent="-17145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700"/>
              <a:buFont typeface="Noto Sans Symbols"/>
              <a:buChar char="■"/>
            </a:pPr>
            <a:r>
              <a:rPr b="1" i="0" lang="en-US" sz="2000" u="none">
                <a:solidFill>
                  <a:srgbClr val="66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R/D efforts on HPC,  clusters, Grids, P2P, and virtual </a:t>
            </a:r>
            <a:b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      machines has laid the foundation of cloud computing </a:t>
            </a:r>
            <a:b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      that has been greatly advocated since 2007</a:t>
            </a:r>
            <a:endParaRPr/>
          </a:p>
          <a:p>
            <a:pPr indent="-17145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700"/>
              <a:buFont typeface="Noto Sans Symbols"/>
              <a:buChar char="■"/>
            </a:pPr>
            <a:r>
              <a:rPr b="1" i="0" lang="en-US" sz="20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Location of computing infrastructure in areas with </a:t>
            </a:r>
            <a:b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        lower costs in hardware, software, datasets, </a:t>
            </a:r>
            <a:b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        space,  and power  requirements – moving from </a:t>
            </a:r>
            <a:b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       desktop  computing to datacenter-based clouds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idx="4294967295" type="title"/>
          </p:nvPr>
        </p:nvSpPr>
        <p:spPr>
          <a:xfrm>
            <a:off x="381000" y="236537"/>
            <a:ext cx="8393112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00" lIns="121825" spcFirstLastPara="1" rIns="121825" wrap="square" tIns="609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Cloud </a:t>
            </a:r>
            <a:endParaRPr/>
          </a:p>
        </p:txBody>
      </p:sp>
      <p:sp>
        <p:nvSpPr>
          <p:cNvPr id="312" name="Google Shape;312;p30"/>
          <p:cNvSpPr txBox="1"/>
          <p:nvPr>
            <p:ph idx="4294967295" type="body"/>
          </p:nvPr>
        </p:nvSpPr>
        <p:spPr>
          <a:xfrm>
            <a:off x="219075" y="939800"/>
            <a:ext cx="6083300" cy="51276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00" lIns="121825" spcFirstLastPara="1" rIns="121825" wrap="square" tIns="60900">
            <a:spAutoFit/>
          </a:bodyPr>
          <a:lstStyle/>
          <a:p>
            <a:pPr indent="-376237" lvl="0" marL="3762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Historical roots in today’s </a:t>
            </a:r>
            <a:b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apps</a:t>
            </a:r>
            <a:endParaRPr/>
          </a:p>
          <a:p>
            <a:pPr indent="-301625" lvl="2" marL="10953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Search, email, social networks</a:t>
            </a:r>
            <a:endParaRPr/>
          </a:p>
          <a:p>
            <a:pPr indent="-301625" lvl="2" marL="10953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 storage (Live Mesh, Mobile</a:t>
            </a:r>
            <a:b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Me, Flicker, …)</a:t>
            </a:r>
            <a:endParaRPr/>
          </a:p>
          <a:p>
            <a:pPr indent="-376237" lvl="0" marL="376237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cloud infrastructure provides a framework to manage scalable, reliable, on-demand access to applications</a:t>
            </a:r>
            <a:endParaRPr/>
          </a:p>
          <a:p>
            <a:pPr indent="-376237" lvl="0" marL="376237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cloud is the “invisible” backend to many of our mobile applications</a:t>
            </a:r>
            <a:endParaRPr/>
          </a:p>
          <a:p>
            <a:pPr indent="-376237" lvl="0" marL="376237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model of computation and data storage based on “pay as you go” access to “unlimited” remote data center capabilities</a:t>
            </a:r>
            <a:endParaRPr/>
          </a:p>
        </p:txBody>
      </p:sp>
      <p:pic>
        <p:nvPicPr>
          <p:cNvPr descr="clouds.jpg" id="313" name="Google Shape;3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780" y="3177154"/>
            <a:ext cx="2719083" cy="3316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center1.JPG" id="314" name="Google Shape;31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3545" y="672722"/>
            <a:ext cx="2883259" cy="213200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/>
        </p:nvSpPr>
        <p:spPr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2012, Elsevier Inc. All rights reserved.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/>
        </p:nvSpPr>
        <p:spPr>
          <a:xfrm>
            <a:off x="322262" y="225425"/>
            <a:ext cx="7437437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Basic Concept of Internet Clouds</a:t>
            </a: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62" y="3567112"/>
            <a:ext cx="7785100" cy="28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322262" y="903287"/>
            <a:ext cx="8421687" cy="255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Cloud computing </a:t>
            </a: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the use of computing resources (hardware and software) that are delivered as a service over a network (typically the Internet).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name comes from the use of a cloud-shaped symbol as an abstraction for the complex infrastructure it contains in system diagrams.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computing entrusts remote services with a user's data, software and computation.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idx="4294967295" type="title"/>
          </p:nvPr>
        </p:nvSpPr>
        <p:spPr>
          <a:xfrm>
            <a:off x="409575" y="200025"/>
            <a:ext cx="8393112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Next Revolution in IT</a:t>
            </a:r>
            <a:br>
              <a:rPr b="1" i="0" lang="en-US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Cloud Computing</a:t>
            </a:r>
            <a:endParaRPr/>
          </a:p>
        </p:txBody>
      </p:sp>
      <p:sp>
        <p:nvSpPr>
          <p:cNvPr id="330" name="Google Shape;330;p32"/>
          <p:cNvSpPr txBox="1"/>
          <p:nvPr>
            <p:ph idx="4294967295" type="body"/>
          </p:nvPr>
        </p:nvSpPr>
        <p:spPr>
          <a:xfrm>
            <a:off x="1131887" y="1368425"/>
            <a:ext cx="3722687" cy="4710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-571500" lvl="0" marL="5715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Classical Computing</a:t>
            </a:r>
            <a:endParaRPr/>
          </a:p>
          <a:p>
            <a:pPr indent="-455612" lvl="1" marL="10287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 &amp; Own</a:t>
            </a:r>
            <a:endParaRPr/>
          </a:p>
          <a:p>
            <a:pPr indent="-398462" lvl="2" marL="142875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Hardware, System Software, Applications often to meet peak needs.</a:t>
            </a:r>
            <a:endParaRPr/>
          </a:p>
          <a:p>
            <a:pPr indent="-455612" lvl="1" marL="10287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Install, Configure, Test, Verify, Evaluate</a:t>
            </a:r>
            <a:endParaRPr/>
          </a:p>
          <a:p>
            <a:pPr indent="-455612" lvl="1" marL="10287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endParaRPr/>
          </a:p>
          <a:p>
            <a:pPr indent="-455612" lvl="1" marL="10287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/>
          </a:p>
          <a:p>
            <a:pPr indent="-455612" lvl="1" marL="10287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Finally, use it</a:t>
            </a:r>
            <a:endParaRPr/>
          </a:p>
          <a:p>
            <a:pPr indent="-455612" lvl="1" marL="10287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$$$$....$(High CapEx)</a:t>
            </a:r>
            <a:endParaRPr/>
          </a:p>
        </p:txBody>
      </p:sp>
      <p:sp>
        <p:nvSpPr>
          <p:cNvPr id="331" name="Google Shape;331;p32"/>
          <p:cNvSpPr txBox="1"/>
          <p:nvPr>
            <p:ph idx="4294967295" type="body"/>
          </p:nvPr>
        </p:nvSpPr>
        <p:spPr>
          <a:xfrm>
            <a:off x="4687887" y="1441450"/>
            <a:ext cx="4114800" cy="4189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spcFirstLastPara="1" rIns="91375" wrap="square" tIns="45675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Computing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Subscribe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endParaRPr/>
          </a:p>
          <a:p>
            <a:pPr indent="-369887" lvl="1" marL="10287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612" lvl="1" marL="10287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$ - pay for what you use, based on QoS</a:t>
            </a: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698500" y="2441575"/>
            <a:ext cx="895350" cy="3557587"/>
            <a:chOff x="276193" y="2562896"/>
            <a:chExt cx="1024573" cy="3052293"/>
          </a:xfrm>
        </p:grpSpPr>
        <p:sp>
          <p:nvSpPr>
            <p:cNvPr id="333" name="Google Shape;333;p32"/>
            <p:cNvSpPr/>
            <p:nvPr/>
          </p:nvSpPr>
          <p:spPr>
            <a:xfrm>
              <a:off x="663133" y="2562896"/>
              <a:ext cx="637633" cy="3052293"/>
            </a:xfrm>
            <a:custGeom>
              <a:rect b="b" l="l" r="r" t="t"/>
              <a:pathLst>
                <a:path extrusionOk="0" h="3052293" w="637504">
                  <a:moveTo>
                    <a:pt x="598868" y="3052293"/>
                  </a:moveTo>
                  <a:cubicBezTo>
                    <a:pt x="299434" y="2662706"/>
                    <a:pt x="0" y="2273120"/>
                    <a:pt x="6439" y="1764405"/>
                  </a:cubicBezTo>
                  <a:cubicBezTo>
                    <a:pt x="12878" y="1255690"/>
                    <a:pt x="530180" y="291921"/>
                    <a:pt x="637504" y="0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2"/>
            <p:cNvSpPr txBox="1"/>
            <p:nvPr/>
          </p:nvSpPr>
          <p:spPr>
            <a:xfrm rot="-5400000">
              <a:off x="-675561" y="4070355"/>
              <a:ext cx="2357662" cy="454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FF"/>
                </a:buClr>
                <a:buSzPts val="2000"/>
                <a:buFont typeface="Verdana"/>
                <a:buNone/>
              </a:pPr>
              <a:r>
                <a:rPr b="1" i="0" lang="en-US" sz="2000" u="none">
                  <a:solidFill>
                    <a:srgbClr val="00FFFF"/>
                  </a:solidFill>
                  <a:latin typeface="Verdana"/>
                  <a:ea typeface="Verdana"/>
                  <a:cs typeface="Verdana"/>
                  <a:sym typeface="Verdana"/>
                </a:rPr>
                <a:t>Every 18 months?</a:t>
              </a:r>
              <a:endParaRPr/>
            </a:p>
          </p:txBody>
        </p:sp>
      </p:grpSp>
      <p:pic>
        <p:nvPicPr>
          <p:cNvPr id="335" name="Google Shape;3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437" y="2722562"/>
            <a:ext cx="3143250" cy="20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2012, Elsevier Inc. All rights reserved.</a:t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5703887" y="5830887"/>
            <a:ext cx="2332037" cy="2746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978D5B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(Courtesy of Raj Buyya, 2012)</a:t>
            </a:r>
            <a:endParaRPr/>
          </a:p>
        </p:txBody>
      </p:sp>
    </p:spTree>
  </p:cSld>
  <p:clrMapOvr>
    <a:masterClrMapping/>
  </p:clrMapOvr>
  <p:transition spd="slow">
    <p:strips dir="rd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381000" y="200025"/>
            <a:ext cx="8393112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Cloud Service Models (1)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381000" y="949325"/>
            <a:ext cx="838835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rPr b="0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Infrastructure as a service (IaaS)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basic cloud service model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providers offer computers, as physical or more often as virtual machines, and other resources.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 machines are run as guests by a hypervisor, such as Xen or KVM. 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users deploy their applications by then installing operating system images on the machines as well as their application software.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providers typically bill IaaS services on a utility computing basis, that is, cost will reflect the amount of resources allocated and consumed.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●"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IaaS include: Amazon CloudFormation (and underlying services such as Amazon EC2), Rackspace Cloud, Terremark, and Google Compute Engine.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Cloud Service Models (2)</a:t>
            </a:r>
            <a:endParaRPr/>
          </a:p>
        </p:txBody>
      </p:sp>
      <p:sp>
        <p:nvSpPr>
          <p:cNvPr id="351" name="Google Shape;351;p34"/>
          <p:cNvSpPr txBox="1"/>
          <p:nvPr>
            <p:ph idx="1" type="body"/>
          </p:nvPr>
        </p:nvSpPr>
        <p:spPr>
          <a:xfrm>
            <a:off x="381000" y="949325"/>
            <a:ext cx="8388350" cy="4468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rPr b="0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Platform as a service (PaaS) 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providers deliver a computing platform typically including operating system, programming language execution environment, database, and web server. 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developers develop and run their software on a cloud platform without the cost and complexity of buying and managing the underlying hardware and software layers. 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PaaS include: Amazon Elastic Beanstalk, Cloud Foundry, Heroku, Force.com, EngineYard, Mendix, Google App Engine, Microsoft Azure and OrangeScape.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Cloud Service Models (3)</a:t>
            </a:r>
            <a:endParaRPr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381000" y="949325"/>
            <a:ext cx="8388350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None/>
            </a:pPr>
            <a:r>
              <a:rPr b="0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Software as a service (SaaS)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providers install and operate application software in the cloud and cloud users access the software from cloud clients. 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pricing model for SaaS applications is typically a monthly or yearly flat fee per user, so price is scalable and adjustable if users are added or removed at any point.</a:t>
            </a:r>
            <a:endParaRPr/>
          </a:p>
          <a:p>
            <a:pPr indent="-11430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SaaS include: Google Apps, innkeypos, Quickbooks Online, Limelight Video Platform, Salesforce.com, and Microsoft Office 365.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Service-oriented architecture (SOA)</a:t>
            </a:r>
            <a:endParaRPr/>
          </a:p>
        </p:txBody>
      </p:sp>
      <p:sp>
        <p:nvSpPr>
          <p:cNvPr id="365" name="Google Shape;365;p36"/>
          <p:cNvSpPr txBox="1"/>
          <p:nvPr>
            <p:ph idx="1" type="body"/>
          </p:nvPr>
        </p:nvSpPr>
        <p:spPr>
          <a:xfrm>
            <a:off x="381000" y="1068387"/>
            <a:ext cx="8388350" cy="522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SOA is an evolution of distributed computing based on the request/reply design paradigm for synchronous and asynchronous applications. 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application's business logic or individual functions are modularized and presented as services for consumer/client applications. 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to these services - their loosely coupled nature;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i.e., the service interface is independent of the implementation.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developers or system integrators can build applications by composing one or more services without knowing the services' underlying implementations.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example, a service can be implemented either in .Net or J2EE, and the application consuming the service can be on a different platform or language.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SOA key characteristics:</a:t>
            </a:r>
            <a:endParaRPr/>
          </a:p>
        </p:txBody>
      </p:sp>
      <p:sp>
        <p:nvSpPr>
          <p:cNvPr id="372" name="Google Shape;372;p37"/>
          <p:cNvSpPr txBox="1"/>
          <p:nvPr>
            <p:ph idx="1" type="body"/>
          </p:nvPr>
        </p:nvSpPr>
        <p:spPr>
          <a:xfrm>
            <a:off x="381000" y="1068387"/>
            <a:ext cx="8388350" cy="518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SOA services have self-describing interfaces in platform-independent XML documents.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Services Description Language (WSDL) is the standard used to describe the services.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SOA services communicate with messages formally defined via XML Schema (also called XSD).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Communication among consumers and providers or services typically happens in heterogeneous environments, with little or no knowledge about the provider.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Messages between services can be viewed as key business documents processed in an enterprise.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SOA services are maintained in the enterprise by a registry that acts as a directory listing.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Applications can look up the services in the registry and invoke the service.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Universal Description, Definition, and Integration (UDDI) is the standard used for service registry.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Noto Sans Symbols"/>
              <a:buChar char="●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Each SOA service has a quality of service (QoS) associated with it. 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of the key QoS elements are security requirements, such as authentication and authorization, reliable messaging, and policies regarding who can invoke services.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Layered Architecture for Web Services</a:t>
            </a:r>
            <a:endParaRPr/>
          </a:p>
        </p:txBody>
      </p:sp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487" y="1289050"/>
            <a:ext cx="7043737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d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idx="4294967295" type="title"/>
          </p:nvPr>
        </p:nvSpPr>
        <p:spPr>
          <a:xfrm>
            <a:off x="539750" y="58737"/>
            <a:ext cx="8229600" cy="1023937"/>
          </a:xfrm>
          <a:prstGeom prst="rect">
            <a:avLst/>
          </a:prstGeom>
          <a:gradFill>
            <a:gsLst>
              <a:gs pos="0">
                <a:srgbClr val="0C0C2A"/>
              </a:gs>
              <a:gs pos="100000">
                <a:srgbClr val="1D1D6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Cloud Computing Challenges: </a:t>
            </a:r>
            <a:br>
              <a:rPr b="0" i="0" lang="en-US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Dealing with too many issues </a:t>
            </a:r>
            <a:r>
              <a:rPr b="1" i="0" lang="en-US" sz="1600" u="none" cap="none" strike="noStrik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(Courtesy of R. Buyya)</a:t>
            </a:r>
            <a:endParaRPr/>
          </a:p>
        </p:txBody>
      </p:sp>
      <p:grpSp>
        <p:nvGrpSpPr>
          <p:cNvPr id="385" name="Google Shape;385;p39"/>
          <p:cNvGrpSpPr/>
          <p:nvPr/>
        </p:nvGrpSpPr>
        <p:grpSpPr>
          <a:xfrm>
            <a:off x="417828" y="1427162"/>
            <a:ext cx="8472172" cy="5097462"/>
            <a:chOff x="263" y="899"/>
            <a:chExt cx="5337" cy="3211"/>
          </a:xfrm>
        </p:grpSpPr>
        <p:sp>
          <p:nvSpPr>
            <p:cNvPr id="386" name="Google Shape;386;p39"/>
            <p:cNvSpPr/>
            <p:nvPr/>
          </p:nvSpPr>
          <p:spPr>
            <a:xfrm>
              <a:off x="2086" y="3055"/>
              <a:ext cx="1888" cy="105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712" y="899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32" y="2558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2512" y="899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360" y="1729"/>
              <a:ext cx="2384" cy="1597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60" y="1003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456" y="1763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  <a:effectLst>
              <a:outerShdw blurRad="63500" dir="2700000" dist="53881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700" y="2999"/>
              <a:ext cx="1315" cy="752"/>
            </a:xfrm>
            <a:prstGeom prst="cloudCallout">
              <a:avLst>
                <a:gd fmla="val 17329" name="adj1"/>
                <a:gd fmla="val 25420" name="adj2"/>
              </a:avLst>
            </a:pr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9"/>
            <p:cNvSpPr txBox="1"/>
            <p:nvPr/>
          </p:nvSpPr>
          <p:spPr>
            <a:xfrm rot="-1200000">
              <a:off x="952" y="1344"/>
              <a:ext cx="937" cy="31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99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Virtualization</a:t>
              </a:r>
              <a:endParaRPr/>
            </a:p>
          </p:txBody>
        </p:sp>
        <p:sp>
          <p:nvSpPr>
            <p:cNvPr id="395" name="Google Shape;395;p39"/>
            <p:cNvSpPr txBox="1"/>
            <p:nvPr/>
          </p:nvSpPr>
          <p:spPr>
            <a:xfrm rot="-1260000">
              <a:off x="1542" y="1661"/>
              <a:ext cx="641" cy="312"/>
            </a:xfrm>
            <a:prstGeom prst="rect">
              <a:avLst/>
            </a:prstGeom>
            <a:gradFill>
              <a:gsLst>
                <a:gs pos="0">
                  <a:srgbClr val="0A5804"/>
                </a:gs>
                <a:gs pos="100000">
                  <a:srgbClr val="009900"/>
                </a:gs>
              </a:gsLst>
              <a:lin ang="5400000" scaled="0"/>
            </a:gradFill>
            <a:ln cap="flat" cmpd="sng" w="9525">
              <a:solidFill>
                <a:srgbClr val="0A580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QoS</a:t>
              </a:r>
              <a:endParaRPr/>
            </a:p>
          </p:txBody>
        </p:sp>
        <p:sp>
          <p:nvSpPr>
            <p:cNvPr id="396" name="Google Shape;396;p39"/>
            <p:cNvSpPr txBox="1"/>
            <p:nvPr/>
          </p:nvSpPr>
          <p:spPr>
            <a:xfrm rot="-2220000">
              <a:off x="1451" y="2160"/>
              <a:ext cx="981" cy="446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0"/>
            </a:gradFill>
            <a:ln cap="flat" cmpd="sng" w="9525">
              <a:solidFill>
                <a:srgbClr val="FF99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Service Level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Agreements</a:t>
              </a:r>
              <a:endParaRPr/>
            </a:p>
          </p:txBody>
        </p:sp>
        <p:sp>
          <p:nvSpPr>
            <p:cNvPr id="397" name="Google Shape;397;p39"/>
            <p:cNvSpPr txBox="1"/>
            <p:nvPr/>
          </p:nvSpPr>
          <p:spPr>
            <a:xfrm rot="1140000">
              <a:off x="2812" y="1480"/>
              <a:ext cx="1241" cy="312"/>
            </a:xfrm>
            <a:prstGeom prst="rect">
              <a:avLst/>
            </a:prstGeom>
            <a:gradFill>
              <a:gsLst>
                <a:gs pos="0">
                  <a:srgbClr val="990033"/>
                </a:gs>
                <a:gs pos="100000">
                  <a:srgbClr val="CC0066"/>
                </a:gs>
              </a:gsLst>
              <a:lin ang="5400000" scaled="0"/>
            </a:gradFill>
            <a:ln cap="flat" cmpd="sng" w="9525">
              <a:solidFill>
                <a:srgbClr val="990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Resource Metering</a:t>
              </a:r>
              <a:endParaRPr/>
            </a:p>
          </p:txBody>
        </p:sp>
        <p:sp>
          <p:nvSpPr>
            <p:cNvPr id="398" name="Google Shape;398;p39"/>
            <p:cNvSpPr txBox="1"/>
            <p:nvPr/>
          </p:nvSpPr>
          <p:spPr>
            <a:xfrm>
              <a:off x="2835" y="1911"/>
              <a:ext cx="641" cy="312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Billing</a:t>
              </a:r>
              <a:endParaRPr/>
            </a:p>
          </p:txBody>
        </p:sp>
        <p:sp>
          <p:nvSpPr>
            <p:cNvPr id="399" name="Google Shape;399;p39"/>
            <p:cNvSpPr txBox="1"/>
            <p:nvPr/>
          </p:nvSpPr>
          <p:spPr>
            <a:xfrm rot="-900000">
              <a:off x="3311" y="1049"/>
              <a:ext cx="615" cy="31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0"/>
            </a:gradFill>
            <a:ln cap="flat" cmpd="sng" w="9525">
              <a:solidFill>
                <a:srgbClr val="FF99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Pricing</a:t>
              </a:r>
              <a:endParaRPr/>
            </a:p>
          </p:txBody>
        </p:sp>
        <p:sp>
          <p:nvSpPr>
            <p:cNvPr id="400" name="Google Shape;400;p39"/>
            <p:cNvSpPr txBox="1"/>
            <p:nvPr/>
          </p:nvSpPr>
          <p:spPr>
            <a:xfrm rot="360000">
              <a:off x="2443" y="2352"/>
              <a:ext cx="943" cy="446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rgbClr val="9900CC"/>
                </a:gs>
              </a:gsLst>
              <a:lin ang="5400000" scaled="0"/>
            </a:gradFill>
            <a:ln cap="flat" cmpd="sng" w="9525">
              <a:solidFill>
                <a:srgbClr val="66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Provisioning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 Demand</a:t>
              </a:r>
              <a:endParaRPr/>
            </a:p>
          </p:txBody>
        </p:sp>
        <p:sp>
          <p:nvSpPr>
            <p:cNvPr id="401" name="Google Shape;401;p39"/>
            <p:cNvSpPr txBox="1"/>
            <p:nvPr/>
          </p:nvSpPr>
          <p:spPr>
            <a:xfrm>
              <a:off x="3552" y="2400"/>
              <a:ext cx="985" cy="446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Utility &amp; Risk Management</a:t>
              </a:r>
              <a:endParaRPr/>
            </a:p>
          </p:txBody>
        </p:sp>
        <p:sp>
          <p:nvSpPr>
            <p:cNvPr id="402" name="Google Shape;402;p39"/>
            <p:cNvSpPr txBox="1"/>
            <p:nvPr/>
          </p:nvSpPr>
          <p:spPr>
            <a:xfrm>
              <a:off x="4080" y="1104"/>
              <a:ext cx="788" cy="312"/>
            </a:xfrm>
            <a:prstGeom prst="rect">
              <a:avLst/>
            </a:prstGeom>
            <a:gradFill>
              <a:gsLst>
                <a:gs pos="0">
                  <a:srgbClr val="FF3399"/>
                </a:gs>
                <a:gs pos="100000">
                  <a:srgbClr val="FF66FF"/>
                </a:gs>
              </a:gsLst>
              <a:lin ang="5400000" scaled="0"/>
            </a:gradFill>
            <a:ln cap="flat" cmpd="sng" w="9525">
              <a:solidFill>
                <a:srgbClr val="FF33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Scalability</a:t>
              </a:r>
              <a:endParaRPr/>
            </a:p>
          </p:txBody>
        </p:sp>
        <p:sp>
          <p:nvSpPr>
            <p:cNvPr id="403" name="Google Shape;403;p39"/>
            <p:cNvSpPr txBox="1"/>
            <p:nvPr/>
          </p:nvSpPr>
          <p:spPr>
            <a:xfrm>
              <a:off x="4560" y="1536"/>
              <a:ext cx="763" cy="31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FF33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  <a:endParaRPr/>
            </a:p>
          </p:txBody>
        </p:sp>
        <p:sp>
          <p:nvSpPr>
            <p:cNvPr id="404" name="Google Shape;404;p39"/>
            <p:cNvSpPr txBox="1"/>
            <p:nvPr/>
          </p:nvSpPr>
          <p:spPr>
            <a:xfrm rot="1140000">
              <a:off x="4082" y="2137"/>
              <a:ext cx="1173" cy="312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100000">
                  <a:srgbClr val="FF0000"/>
                </a:gs>
              </a:gsLst>
              <a:lin ang="5400000" scaled="0"/>
            </a:gradFill>
            <a:ln cap="flat" cmpd="sng" w="9525">
              <a:solidFill>
                <a:srgbClr val="99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Energy Efficiency</a:t>
              </a:r>
              <a:endParaRPr/>
            </a:p>
          </p:txBody>
        </p:sp>
        <p:sp>
          <p:nvSpPr>
            <p:cNvPr id="405" name="Google Shape;405;p39"/>
            <p:cNvSpPr txBox="1"/>
            <p:nvPr/>
          </p:nvSpPr>
          <p:spPr>
            <a:xfrm rot="-1140000">
              <a:off x="288" y="2834"/>
              <a:ext cx="954" cy="31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777777"/>
                </a:gs>
              </a:gsLst>
              <a:lin ang="5400000" scaled="0"/>
            </a:gradFill>
            <a:ln cap="flat" cmpd="sng" w="9525">
              <a:solidFill>
                <a:srgbClr val="29292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Security</a:t>
              </a:r>
              <a:endParaRPr/>
            </a:p>
          </p:txBody>
        </p:sp>
        <p:sp>
          <p:nvSpPr>
            <p:cNvPr id="406" name="Google Shape;406;p39"/>
            <p:cNvSpPr txBox="1"/>
            <p:nvPr/>
          </p:nvSpPr>
          <p:spPr>
            <a:xfrm rot="-300000">
              <a:off x="748" y="3170"/>
              <a:ext cx="634" cy="312"/>
            </a:xfrm>
            <a:prstGeom prst="rect">
              <a:avLst/>
            </a:prstGeom>
            <a:gradFill>
              <a:gsLst>
                <a:gs pos="0">
                  <a:srgbClr val="FF3399"/>
                </a:gs>
                <a:gs pos="100000">
                  <a:srgbClr val="FF66FF"/>
                </a:gs>
              </a:gsLst>
              <a:lin ang="5400000" scaled="0"/>
            </a:gradFill>
            <a:ln cap="flat" cmpd="sng" w="9525">
              <a:solidFill>
                <a:srgbClr val="FF33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Privacy</a:t>
              </a:r>
              <a:endParaRPr/>
            </a:p>
          </p:txBody>
        </p:sp>
        <p:sp>
          <p:nvSpPr>
            <p:cNvPr id="407" name="Google Shape;407;p39"/>
            <p:cNvSpPr txBox="1"/>
            <p:nvPr/>
          </p:nvSpPr>
          <p:spPr>
            <a:xfrm rot="-1200000">
              <a:off x="1200" y="3410"/>
              <a:ext cx="641" cy="312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Trust</a:t>
              </a:r>
              <a:endParaRPr/>
            </a:p>
          </p:txBody>
        </p:sp>
        <p:sp>
          <p:nvSpPr>
            <p:cNvPr id="408" name="Google Shape;408;p39"/>
            <p:cNvSpPr txBox="1"/>
            <p:nvPr/>
          </p:nvSpPr>
          <p:spPr>
            <a:xfrm rot="240000">
              <a:off x="1995" y="2818"/>
              <a:ext cx="819" cy="446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0"/>
            </a:gradFill>
            <a:ln cap="flat" cmpd="sng" w="9525">
              <a:solidFill>
                <a:srgbClr val="FF99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Legal &amp;</a:t>
              </a:r>
              <a:b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Regulatory</a:t>
              </a:r>
              <a:endParaRPr/>
            </a:p>
          </p:txBody>
        </p:sp>
        <p:sp>
          <p:nvSpPr>
            <p:cNvPr id="409" name="Google Shape;409;p39"/>
            <p:cNvSpPr txBox="1"/>
            <p:nvPr/>
          </p:nvSpPr>
          <p:spPr>
            <a:xfrm>
              <a:off x="3923" y="3158"/>
              <a:ext cx="1104" cy="446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Software Eng. Complexity</a:t>
              </a:r>
              <a:endParaRPr/>
            </a:p>
          </p:txBody>
        </p:sp>
        <p:sp>
          <p:nvSpPr>
            <p:cNvPr id="410" name="Google Shape;410;p39"/>
            <p:cNvSpPr txBox="1"/>
            <p:nvPr/>
          </p:nvSpPr>
          <p:spPr>
            <a:xfrm>
              <a:off x="2404" y="3430"/>
              <a:ext cx="1344" cy="446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Programming Env. </a:t>
              </a:r>
              <a:b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40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&amp; Application Dev.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175" y="1806575"/>
            <a:ext cx="4487862" cy="410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347662" y="273050"/>
            <a:ext cx="8372475" cy="13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Interactions among 4 technical challenges : </a:t>
            </a:r>
            <a:b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 Deluge, Cloud Technology, eScience, </a:t>
            </a:r>
            <a:b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and Multicore/Parallel Computing</a:t>
            </a:r>
            <a:endParaRPr/>
          </a:p>
        </p:txBody>
      </p:sp>
      <p:sp>
        <p:nvSpPr>
          <p:cNvPr id="98" name="Google Shape;98;p4"/>
          <p:cNvSpPr txBox="1"/>
          <p:nvPr/>
        </p:nvSpPr>
        <p:spPr>
          <a:xfrm>
            <a:off x="3090862" y="6010275"/>
            <a:ext cx="3879850" cy="2746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978D5B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(Courtesy of Judy Qiu, Indiana University, 2011)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4294967295" type="ctrTitle"/>
          </p:nvPr>
        </p:nvSpPr>
        <p:spPr>
          <a:xfrm>
            <a:off x="323850" y="231775"/>
            <a:ext cx="8577262" cy="6461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1F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291FF"/>
                </a:solidFill>
                <a:latin typeface="Arial"/>
                <a:ea typeface="Arial"/>
                <a:cs typeface="Arial"/>
                <a:sym typeface="Arial"/>
              </a:rPr>
              <a:t>The Internet of Things</a:t>
            </a:r>
            <a:r>
              <a:rPr b="0" i="0" lang="en-US" sz="3200" u="none" cap="none" strike="noStrike">
                <a:solidFill>
                  <a:srgbClr val="229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rgbClr val="2291FF"/>
                </a:solidFill>
                <a:latin typeface="Arial"/>
                <a:ea typeface="Arial"/>
                <a:cs typeface="Arial"/>
                <a:sym typeface="Arial"/>
              </a:rPr>
              <a:t>(IoT)</a:t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2" y="1125537"/>
            <a:ext cx="5724525" cy="506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40"/>
          <p:cNvGrpSpPr/>
          <p:nvPr/>
        </p:nvGrpSpPr>
        <p:grpSpPr>
          <a:xfrm>
            <a:off x="818931" y="1808362"/>
            <a:ext cx="5177056" cy="3392287"/>
            <a:chOff x="3923" y="7803"/>
            <a:chExt cx="4375" cy="2776"/>
          </a:xfrm>
        </p:grpSpPr>
        <p:sp>
          <p:nvSpPr>
            <p:cNvPr id="419" name="Google Shape;419;p40"/>
            <p:cNvSpPr/>
            <p:nvPr/>
          </p:nvSpPr>
          <p:spPr>
            <a:xfrm rot="180000">
              <a:off x="3947" y="9042"/>
              <a:ext cx="1988" cy="982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3AF2E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rgbClr val="000000">
                  <a:alpha val="74901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Internet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Clouds</a:t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354" y="9125"/>
              <a:ext cx="1944" cy="903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3AF2E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rgbClr val="000000">
                  <a:alpha val="74901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Internet of Things</a:t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 rot="240000">
              <a:off x="5136" y="7868"/>
              <a:ext cx="1889" cy="902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3AF2E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107763">
                <a:srgbClr val="000000">
                  <a:alpha val="74901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The Internet</a:t>
              </a:r>
              <a:endParaRPr/>
            </a:p>
          </p:txBody>
        </p:sp>
        <p:cxnSp>
          <p:nvCxnSpPr>
            <p:cNvPr id="422" name="Google Shape;422;p40"/>
            <p:cNvCxnSpPr/>
            <p:nvPr/>
          </p:nvCxnSpPr>
          <p:spPr>
            <a:xfrm>
              <a:off x="5318" y="9532"/>
              <a:ext cx="1498" cy="14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423" name="Google Shape;423;p40"/>
            <p:cNvCxnSpPr/>
            <p:nvPr/>
          </p:nvCxnSpPr>
          <p:spPr>
            <a:xfrm flipH="1" rot="10800000">
              <a:off x="5136" y="8524"/>
              <a:ext cx="644" cy="742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424" name="Google Shape;424;p40"/>
            <p:cNvCxnSpPr/>
            <p:nvPr/>
          </p:nvCxnSpPr>
          <p:spPr>
            <a:xfrm>
              <a:off x="6312" y="8468"/>
              <a:ext cx="868" cy="854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425" name="Google Shape;425;p40"/>
            <p:cNvSpPr txBox="1"/>
            <p:nvPr/>
          </p:nvSpPr>
          <p:spPr>
            <a:xfrm>
              <a:off x="5304" y="10134"/>
              <a:ext cx="1568" cy="445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900"/>
                <a:buFont typeface="Times New Roman"/>
                <a:buNone/>
              </a:pPr>
              <a:r>
                <a:rPr b="1" i="0" lang="en-US" sz="1900" u="non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Earth</a:t>
              </a:r>
              <a:endParaRPr/>
            </a:p>
          </p:txBody>
        </p:sp>
      </p:grpSp>
      <p:sp>
        <p:nvSpPr>
          <p:cNvPr id="426" name="Google Shape;426;p40"/>
          <p:cNvSpPr txBox="1"/>
          <p:nvPr/>
        </p:nvSpPr>
        <p:spPr>
          <a:xfrm>
            <a:off x="6443662" y="1952625"/>
            <a:ext cx="2592387" cy="270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</a:t>
            </a:r>
            <a:br>
              <a:rPr b="1" i="0" lang="en-US" sz="36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36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Earth:</a:t>
            </a:r>
            <a:r>
              <a:rPr b="1" i="0" lang="en-US" sz="24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br>
              <a:rPr b="1" i="0" lang="en-US" sz="28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8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IBM </a:t>
            </a:r>
            <a:br>
              <a:rPr b="1" i="0" lang="en-US" sz="28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800" u="none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Dream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idx="4294967295" type="ctrTitle"/>
          </p:nvPr>
        </p:nvSpPr>
        <p:spPr>
          <a:xfrm>
            <a:off x="323850" y="368300"/>
            <a:ext cx="8820150" cy="5349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Opportunities of IoT in 3 Dimensions</a:t>
            </a:r>
            <a:endParaRPr/>
          </a:p>
        </p:txBody>
      </p:sp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b="4829" l="2503" r="5486" t="7481"/>
          <a:stretch/>
        </p:blipFill>
        <p:spPr>
          <a:xfrm>
            <a:off x="1319212" y="1295400"/>
            <a:ext cx="7046912" cy="42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1"/>
          <p:cNvSpPr txBox="1"/>
          <p:nvPr/>
        </p:nvSpPr>
        <p:spPr>
          <a:xfrm>
            <a:off x="5446712" y="5868987"/>
            <a:ext cx="2284412" cy="2746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978D5B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(courtesy of Wikipedia, 2010)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b="0" l="0" r="3645" t="0"/>
          <a:stretch/>
        </p:blipFill>
        <p:spPr>
          <a:xfrm>
            <a:off x="166687" y="320675"/>
            <a:ext cx="8810625" cy="5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/>
        </p:nvSpPr>
        <p:spPr>
          <a:xfrm>
            <a:off x="850900" y="995362"/>
            <a:ext cx="74961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468312" y="152400"/>
            <a:ext cx="8461375" cy="604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Transparent Cloud Computing Environment</a:t>
            </a:r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900" y="757237"/>
            <a:ext cx="7466012" cy="48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36612" y="5830887"/>
            <a:ext cx="7510462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Separates user data, application, OS, and space – good for cloud computing.</a:t>
            </a:r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4"/>
          <p:cNvPicPr preferRelativeResize="0"/>
          <p:nvPr/>
        </p:nvPicPr>
        <p:blipFill rotWithShape="1">
          <a:blip r:embed="rId3">
            <a:alphaModFix/>
          </a:blip>
          <a:srcRect b="5606" l="0" r="5225" t="0"/>
          <a:stretch/>
        </p:blipFill>
        <p:spPr>
          <a:xfrm>
            <a:off x="274637" y="1289050"/>
            <a:ext cx="8485187" cy="440848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4"/>
          <p:cNvSpPr txBox="1"/>
          <p:nvPr/>
        </p:nvSpPr>
        <p:spPr>
          <a:xfrm>
            <a:off x="530225" y="384175"/>
            <a:ext cx="76136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Parallel and Distributed Programming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idx="4294967295" type="title"/>
          </p:nvPr>
        </p:nvSpPr>
        <p:spPr>
          <a:xfrm>
            <a:off x="381000" y="200025"/>
            <a:ext cx="8393112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Grid Standards and Middleware :</a:t>
            </a:r>
            <a:endParaRPr/>
          </a:p>
        </p:txBody>
      </p:sp>
      <p:pic>
        <p:nvPicPr>
          <p:cNvPr id="462" name="Google Shape;462;p45"/>
          <p:cNvPicPr preferRelativeResize="0"/>
          <p:nvPr/>
        </p:nvPicPr>
        <p:blipFill rotWithShape="1">
          <a:blip r:embed="rId3">
            <a:alphaModFix/>
          </a:blip>
          <a:srcRect b="0" l="1960" r="3076" t="0"/>
          <a:stretch/>
        </p:blipFill>
        <p:spPr>
          <a:xfrm>
            <a:off x="484187" y="1182687"/>
            <a:ext cx="8093075" cy="44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Dimensions of Scalability</a:t>
            </a:r>
            <a:endParaRPr/>
          </a:p>
        </p:txBody>
      </p:sp>
      <p:sp>
        <p:nvSpPr>
          <p:cNvPr id="469" name="Google Shape;469;p46"/>
          <p:cNvSpPr txBox="1"/>
          <p:nvPr>
            <p:ph idx="1" type="body"/>
          </p:nvPr>
        </p:nvSpPr>
        <p:spPr>
          <a:xfrm>
            <a:off x="381000" y="1068387"/>
            <a:ext cx="8388350" cy="31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 – increasing performance by increasing machine size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– upgrade to OS, libraries, new apps.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– matching problem size with machine size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– adapting system to new technologies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/>
        </p:nvSpPr>
        <p:spPr>
          <a:xfrm>
            <a:off x="239712" y="384175"/>
            <a:ext cx="74771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System Scalability vs. OS Multiplicity</a:t>
            </a:r>
            <a:endParaRPr/>
          </a:p>
        </p:txBody>
      </p:sp>
      <p:pic>
        <p:nvPicPr>
          <p:cNvPr id="476" name="Google Shape;4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912" y="1173162"/>
            <a:ext cx="7893050" cy="45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/>
        </p:nvSpPr>
        <p:spPr>
          <a:xfrm>
            <a:off x="247650" y="168275"/>
            <a:ext cx="796448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System Availability vs.  Configuration Size :</a:t>
            </a:r>
            <a:endParaRPr/>
          </a:p>
        </p:txBody>
      </p:sp>
      <p:pic>
        <p:nvPicPr>
          <p:cNvPr id="483" name="Google Shape;4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" y="1662112"/>
            <a:ext cx="8502650" cy="356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87" y="1174750"/>
            <a:ext cx="6423025" cy="50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>
            <p:ph type="title"/>
          </p:nvPr>
        </p:nvSpPr>
        <p:spPr>
          <a:xfrm>
            <a:off x="381000" y="200025"/>
            <a:ext cx="8393112" cy="868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Operational Layers of Distributed Computing System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38200"/>
            <a:ext cx="6858000" cy="4357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 txBox="1"/>
          <p:nvPr>
            <p:ph idx="4294967295" type="ctrTitle"/>
          </p:nvPr>
        </p:nvSpPr>
        <p:spPr>
          <a:xfrm>
            <a:off x="292100" y="112712"/>
            <a:ext cx="7216775" cy="585787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Clouds and Internet of Things</a:t>
            </a:r>
            <a:endParaRPr/>
          </a:p>
        </p:txBody>
      </p:sp>
      <p:sp>
        <p:nvSpPr>
          <p:cNvPr id="106" name="Google Shape;106;p5"/>
          <p:cNvSpPr txBox="1"/>
          <p:nvPr/>
        </p:nvSpPr>
        <p:spPr>
          <a:xfrm>
            <a:off x="7848600" y="2097087"/>
            <a:ext cx="3952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7086600" y="914400"/>
            <a:ext cx="2057400" cy="499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Arimo"/>
              <a:buNone/>
            </a:pPr>
            <a:r>
              <a:rPr b="1" i="0" lang="en-US" sz="2000" u="none">
                <a:solidFill>
                  <a:srgbClr val="00FF00"/>
                </a:solidFill>
                <a:latin typeface="Arimo"/>
                <a:ea typeface="Arimo"/>
                <a:cs typeface="Arimo"/>
                <a:sym typeface="Arimo"/>
              </a:rPr>
              <a:t>HPC:</a:t>
            </a:r>
            <a:r>
              <a:rPr b="1" i="0" lang="en-US" sz="20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i="0" lang="en-US" sz="18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High-Performance Computing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Arimo"/>
              <a:buNone/>
            </a:pPr>
            <a:r>
              <a:rPr b="1" i="0" lang="en-US" sz="2000" u="none">
                <a:solidFill>
                  <a:srgbClr val="00FF00"/>
                </a:solidFill>
                <a:latin typeface="Arimo"/>
                <a:ea typeface="Arimo"/>
                <a:cs typeface="Arimo"/>
                <a:sym typeface="Arimo"/>
              </a:rPr>
              <a:t>HTC:</a:t>
            </a:r>
            <a:r>
              <a:rPr b="1" i="0" lang="en-US" sz="20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i="0" lang="en-US" sz="18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High-Throughput Computing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Arimo"/>
              <a:buNone/>
            </a:pPr>
            <a:r>
              <a:rPr b="1" i="0" lang="en-US" sz="2000" u="none">
                <a:solidFill>
                  <a:srgbClr val="00FF00"/>
                </a:solidFill>
                <a:latin typeface="Arimo"/>
                <a:ea typeface="Arimo"/>
                <a:cs typeface="Arimo"/>
                <a:sym typeface="Arimo"/>
              </a:rPr>
              <a:t>P2P:</a:t>
            </a:r>
            <a:r>
              <a:rPr b="1" i="0" lang="en-US" sz="20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br>
              <a:rPr b="1" i="0" lang="en-US" sz="20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1" i="0" lang="en-US" sz="18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Peer to Peer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2000"/>
              <a:buFont typeface="Arimo"/>
              <a:buNone/>
            </a:pPr>
            <a:r>
              <a:rPr b="1" i="0" lang="en-US" sz="2000" u="none">
                <a:solidFill>
                  <a:srgbClr val="00FF00"/>
                </a:solidFill>
                <a:latin typeface="Arimo"/>
                <a:ea typeface="Arimo"/>
                <a:cs typeface="Arimo"/>
                <a:sym typeface="Arimo"/>
              </a:rPr>
              <a:t>MPP: </a:t>
            </a:r>
            <a:br>
              <a:rPr b="1" i="0" lang="en-US" sz="2000" u="none">
                <a:solidFill>
                  <a:srgbClr val="00FF00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1" i="0" lang="en-US" sz="18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Massively Parallel Processors</a:t>
            </a:r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425450" y="5334000"/>
            <a:ext cx="5661025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1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K. Hwang,  G. Fox,  and  J. Dongarra,</a:t>
            </a:r>
            <a:r>
              <a:rPr b="1" i="1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1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Distributed and Cloud Computing,</a:t>
            </a:r>
            <a:r>
              <a:rPr b="1" i="1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1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Morgan Kaufmann, 2012.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/>
        </p:nvSpPr>
        <p:spPr>
          <a:xfrm>
            <a:off x="369887" y="384175"/>
            <a:ext cx="8340725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Security: System Attacks and Network Threads</a:t>
            </a:r>
            <a:endParaRPr/>
          </a:p>
        </p:txBody>
      </p:sp>
      <p:pic>
        <p:nvPicPr>
          <p:cNvPr id="497" name="Google Shape;4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12" y="1319212"/>
            <a:ext cx="8831262" cy="409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/>
        </p:nvSpPr>
        <p:spPr>
          <a:xfrm>
            <a:off x="212725" y="425450"/>
            <a:ext cx="8731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1"/>
          <p:cNvSpPr txBox="1"/>
          <p:nvPr/>
        </p:nvSpPr>
        <p:spPr>
          <a:xfrm>
            <a:off x="376237" y="625475"/>
            <a:ext cx="8767762" cy="555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Four Reference Books: </a:t>
            </a:r>
            <a:endParaRPr/>
          </a:p>
          <a:p>
            <a:pPr indent="-4572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AutoNum type="arabicPeriod"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K. Hwang, G. Fox, and J. Dongarra, </a:t>
            </a:r>
            <a:r>
              <a:rPr b="1" i="1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Distributed and Cloud Computing: from Parallel Processing to the Internet of Things</a:t>
            </a:r>
            <a:r>
              <a:rPr b="1" i="1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Morgan Kauffmann Publishers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2011</a:t>
            </a:r>
            <a:endParaRPr/>
          </a:p>
          <a:p>
            <a:pPr indent="-4572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AutoNum type="arabicPeriod"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R. Buyya, J. Broberg, and A. Goscinski (eds), </a:t>
            </a:r>
            <a: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Cloud Computing: Principles and Paradigms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ISBN-13: 978-0470887998, Wiley Press, USA, February 2011.</a:t>
            </a:r>
            <a:endParaRPr/>
          </a:p>
          <a:p>
            <a:pPr indent="-4572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AutoNum type="arabicPeriod"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T. Chou, </a:t>
            </a:r>
            <a:r>
              <a:rPr b="1" i="1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Introduction to Cloud Computing: Business and Technology,</a:t>
            </a:r>
            <a:r>
              <a:rPr b="1" i="1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Lecture Notes at Stanford University and at Tsinghua University,</a:t>
            </a:r>
            <a:r>
              <a:rPr b="1" i="1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Active Book Press, 2010.</a:t>
            </a:r>
            <a:endParaRPr/>
          </a:p>
          <a:p>
            <a:pPr indent="-4572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AutoNum type="arabicPeriod"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T. Hey, Tansley and Tolle (Editors),  </a:t>
            </a:r>
            <a:r>
              <a:rPr b="1" i="1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The Fourth Paradigm : Data-Intensive Scientific Discovery</a:t>
            </a:r>
            <a:r>
              <a:rPr b="1" i="0" lang="en-US" sz="20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Microsoft Research, 2009.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381000" y="200025"/>
            <a:ext cx="8393112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Computing Paradigm Distinctions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381000" y="1068387"/>
            <a:ext cx="8388350" cy="533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Centralized Computing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computer resources are centralized in one physical system.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Parallel Computing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processors are either tightly coupled with central shard memory or loosely coupled with distributed memory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Distributed Computing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Field of CS/CE that studies distributed systems. A distributed system consists of multiple autonomous computers, each with its own private memory, communicating over a network.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Computing</a:t>
            </a:r>
            <a:endParaRPr/>
          </a:p>
          <a:p>
            <a:pPr indent="-455612" lvl="1" marL="10287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Internet cloud of resources that may be either centralized or decentralized. The cloud apples to parallel or distributed computing or both. Clouds may be built from physical or virtualized resources.</a:t>
            </a:r>
            <a:endParaRPr/>
          </a:p>
          <a:p>
            <a:pPr indent="-476250" lvl="0" marL="5715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/>
        </p:nvSpPr>
        <p:spPr>
          <a:xfrm>
            <a:off x="381000" y="2286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914400" y="457200"/>
            <a:ext cx="73152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14400" y="5410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468312" y="441325"/>
            <a:ext cx="82804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Convergence toward HPC for Science and HTC for Business: </a:t>
            </a:r>
            <a:r>
              <a:rPr b="1" i="1" lang="en-US" sz="2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Utility Computing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2217737" y="5881687"/>
            <a:ext cx="5122862" cy="2746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978D5B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(Courtesy of Raj Buyya, University of Melbourne, 2011)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2012, Elsevier Inc. All rights reserved.</a:t>
            </a:r>
            <a:endParaRPr/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12" y="1852612"/>
            <a:ext cx="7308850" cy="378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-31" l="0" r="2732" t="0"/>
          <a:stretch/>
        </p:blipFill>
        <p:spPr>
          <a:xfrm>
            <a:off x="104775" y="1158875"/>
            <a:ext cx="8804275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>
            <p:ph idx="4294967295" type="title"/>
          </p:nvPr>
        </p:nvSpPr>
        <p:spPr>
          <a:xfrm>
            <a:off x="381000" y="336550"/>
            <a:ext cx="8897937" cy="420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375" spcFirstLastPara="1" rIns="91375" wrap="square" tIns="456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2011 Gartner “IT Hype Cycle” for Emerging Technologies</a:t>
            </a:r>
            <a:endParaRPr/>
          </a:p>
        </p:txBody>
      </p:sp>
      <p:grpSp>
        <p:nvGrpSpPr>
          <p:cNvPr id="135" name="Google Shape;135;p8"/>
          <p:cNvGrpSpPr/>
          <p:nvPr/>
        </p:nvGrpSpPr>
        <p:grpSpPr>
          <a:xfrm>
            <a:off x="0" y="814387"/>
            <a:ext cx="6046787" cy="3703637"/>
            <a:chOff x="284177" y="1371600"/>
            <a:chExt cx="6046773" cy="3704411"/>
          </a:xfrm>
        </p:grpSpPr>
        <p:cxnSp>
          <p:nvCxnSpPr>
            <p:cNvPr id="136" name="Google Shape;136;p8"/>
            <p:cNvCxnSpPr/>
            <p:nvPr/>
          </p:nvCxnSpPr>
          <p:spPr>
            <a:xfrm>
              <a:off x="838214" y="4953748"/>
              <a:ext cx="761998" cy="1587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stealth"/>
            </a:ln>
            <a:effectLst>
              <a:outerShdw blurRad="6350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37" name="Google Shape;137;p8"/>
            <p:cNvCxnSpPr/>
            <p:nvPr/>
          </p:nvCxnSpPr>
          <p:spPr>
            <a:xfrm>
              <a:off x="914413" y="3046762"/>
              <a:ext cx="761998" cy="1588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stealth"/>
            </a:ln>
            <a:effectLst>
              <a:outerShdw blurRad="6350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8" name="Google Shape;138;p8"/>
            <p:cNvSpPr txBox="1"/>
            <p:nvPr/>
          </p:nvSpPr>
          <p:spPr>
            <a:xfrm>
              <a:off x="284177" y="4801316"/>
              <a:ext cx="615949" cy="274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Verdana"/>
                <a:buNone/>
              </a:pPr>
              <a:r>
                <a:rPr b="1" i="0" lang="en-US" sz="1200" u="none">
                  <a:solidFill>
                    <a:schemeClr val="dk2"/>
                  </a:solidFill>
                  <a:latin typeface="Verdana"/>
                  <a:ea typeface="Verdana"/>
                  <a:cs typeface="Verdana"/>
                  <a:sym typeface="Verdana"/>
                </a:rPr>
                <a:t>2007</a:t>
              </a:r>
              <a:endParaRPr/>
            </a:p>
          </p:txBody>
        </p:sp>
        <p:sp>
          <p:nvSpPr>
            <p:cNvPr id="139" name="Google Shape;139;p8"/>
            <p:cNvSpPr txBox="1"/>
            <p:nvPr/>
          </p:nvSpPr>
          <p:spPr>
            <a:xfrm>
              <a:off x="360377" y="2924499"/>
              <a:ext cx="615949" cy="2746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Verdana"/>
                <a:buNone/>
              </a:pPr>
              <a:r>
                <a:rPr b="1" i="0" lang="en-US" sz="1200" u="none">
                  <a:solidFill>
                    <a:schemeClr val="dk2"/>
                  </a:solidFill>
                  <a:latin typeface="Verdana"/>
                  <a:ea typeface="Verdana"/>
                  <a:cs typeface="Verdana"/>
                  <a:sym typeface="Verdana"/>
                </a:rPr>
                <a:t>2008</a:t>
              </a:r>
              <a:endParaRPr/>
            </a:p>
          </p:txBody>
        </p:sp>
        <p:cxnSp>
          <p:nvCxnSpPr>
            <p:cNvPr id="140" name="Google Shape;140;p8"/>
            <p:cNvCxnSpPr/>
            <p:nvPr/>
          </p:nvCxnSpPr>
          <p:spPr>
            <a:xfrm>
              <a:off x="1190638" y="1981327"/>
              <a:ext cx="1933570" cy="304864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stealth"/>
            </a:ln>
            <a:effectLst>
              <a:outerShdw blurRad="6350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1" name="Google Shape;141;p8"/>
            <p:cNvSpPr txBox="1"/>
            <p:nvPr/>
          </p:nvSpPr>
          <p:spPr>
            <a:xfrm>
              <a:off x="685814" y="1752600"/>
              <a:ext cx="728648" cy="277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Verdana"/>
                <a:buNone/>
              </a:pPr>
              <a:r>
                <a:rPr b="1" i="0" lang="en-US" sz="1200" u="none">
                  <a:solidFill>
                    <a:schemeClr val="dk2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/>
            </a:p>
          </p:txBody>
        </p:sp>
        <p:grpSp>
          <p:nvGrpSpPr>
            <p:cNvPr id="142" name="Google Shape;142;p8"/>
            <p:cNvGrpSpPr/>
            <p:nvPr/>
          </p:nvGrpSpPr>
          <p:grpSpPr>
            <a:xfrm>
              <a:off x="3581407" y="1371600"/>
              <a:ext cx="1600195" cy="671652"/>
              <a:chOff x="3048007" y="1704752"/>
              <a:chExt cx="1601159" cy="671764"/>
            </a:xfrm>
          </p:grpSpPr>
          <p:sp>
            <p:nvSpPr>
              <p:cNvPr id="143" name="Google Shape;143;p8"/>
              <p:cNvSpPr txBox="1"/>
              <p:nvPr/>
            </p:nvSpPr>
            <p:spPr>
              <a:xfrm>
                <a:off x="3512288" y="1704752"/>
                <a:ext cx="1136878" cy="304800"/>
              </a:xfrm>
              <a:prstGeom prst="rect">
                <a:avLst/>
              </a:prstGeom>
              <a:noFill/>
              <a:ln cap="flat" cmpd="sng" w="28575">
                <a:solidFill>
                  <a:schemeClr val="hlink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675" lIns="91375" spcFirstLastPara="1" rIns="91375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8"/>
              <p:cNvSpPr txBox="1"/>
              <p:nvPr/>
            </p:nvSpPr>
            <p:spPr>
              <a:xfrm>
                <a:off x="3588487" y="1704756"/>
                <a:ext cx="831942" cy="277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Verdana"/>
                  <a:buNone/>
                </a:pPr>
                <a:r>
                  <a:rPr b="1" i="0" lang="en-US" sz="1200" u="none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2010</a:t>
                </a:r>
                <a:endParaRPr/>
              </a:p>
            </p:txBody>
          </p:sp>
          <p:cxnSp>
            <p:nvCxnSpPr>
              <p:cNvPr id="145" name="Google Shape;145;p8"/>
              <p:cNvCxnSpPr/>
              <p:nvPr/>
            </p:nvCxnSpPr>
            <p:spPr>
              <a:xfrm flipH="1">
                <a:off x="3048007" y="1919144"/>
                <a:ext cx="762457" cy="457372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med" w="med" type="none"/>
                <a:tailEnd len="med" w="med" type="stealth"/>
              </a:ln>
              <a:effectLst>
                <a:outerShdw blurRad="6350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146" name="Google Shape;146;p8"/>
            <p:cNvGrpSpPr/>
            <p:nvPr/>
          </p:nvGrpSpPr>
          <p:grpSpPr>
            <a:xfrm>
              <a:off x="5105403" y="1752600"/>
              <a:ext cx="1225547" cy="671732"/>
              <a:chOff x="3048003" y="1704752"/>
              <a:chExt cx="1226285" cy="671844"/>
            </a:xfrm>
          </p:grpSpPr>
          <p:sp>
            <p:nvSpPr>
              <p:cNvPr id="147" name="Google Shape;147;p8"/>
              <p:cNvSpPr txBox="1"/>
              <p:nvPr/>
            </p:nvSpPr>
            <p:spPr>
              <a:xfrm>
                <a:off x="3512288" y="1704752"/>
                <a:ext cx="762000" cy="304800"/>
              </a:xfrm>
              <a:prstGeom prst="rect">
                <a:avLst/>
              </a:prstGeom>
              <a:noFill/>
              <a:ln cap="flat" cmpd="sng" w="28575">
                <a:solidFill>
                  <a:schemeClr val="hlink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675" lIns="91375" spcFirstLastPara="1" rIns="91375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 txBox="1"/>
              <p:nvPr/>
            </p:nvSpPr>
            <p:spPr>
              <a:xfrm>
                <a:off x="3615425" y="1704756"/>
                <a:ext cx="652509" cy="277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Verdana"/>
                  <a:buNone/>
                </a:pPr>
                <a:r>
                  <a:rPr b="1" i="0" lang="en-US" sz="1200" u="none">
                    <a:solidFill>
                      <a:schemeClr val="dk2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2011</a:t>
                </a:r>
                <a:endParaRPr/>
              </a:p>
            </p:txBody>
          </p:sp>
          <p:cxnSp>
            <p:nvCxnSpPr>
              <p:cNvPr id="149" name="Google Shape;149;p8"/>
              <p:cNvCxnSpPr/>
              <p:nvPr/>
            </p:nvCxnSpPr>
            <p:spPr>
              <a:xfrm flipH="1">
                <a:off x="3048003" y="1919224"/>
                <a:ext cx="762457" cy="457372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med" w="med" type="none"/>
                <a:tailEnd len="med" w="med" type="stealth"/>
              </a:ln>
              <a:effectLst>
                <a:outerShdw blurRad="6350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50" name="Google Shape;150;p8"/>
            <p:cNvSpPr txBox="1"/>
            <p:nvPr/>
          </p:nvSpPr>
          <p:spPr>
            <a:xfrm>
              <a:off x="3810000" y="1981200"/>
              <a:ext cx="1600200" cy="5334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 b="13418" l="11566" r="0" t="77969"/>
          <a:stretch/>
        </p:blipFill>
        <p:spPr>
          <a:xfrm>
            <a:off x="1306512" y="5954712"/>
            <a:ext cx="6931025" cy="4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2012, Elsevier Inc. All rights reserved.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50" y="1939925"/>
            <a:ext cx="895032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>
            <p:ph type="title"/>
          </p:nvPr>
        </p:nvSpPr>
        <p:spPr>
          <a:xfrm>
            <a:off x="423862" y="874712"/>
            <a:ext cx="8393112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33 year Improvement in Processor and Network Technologies</a:t>
            </a:r>
            <a:endParaRPr/>
          </a:p>
        </p:txBody>
      </p:sp>
      <p:sp>
        <p:nvSpPr>
          <p:cNvPr id="160" name="Google Shape;160;p9"/>
          <p:cNvSpPr txBox="1"/>
          <p:nvPr/>
        </p:nvSpPr>
        <p:spPr>
          <a:xfrm>
            <a:off x="490537" y="125412"/>
            <a:ext cx="786923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Technologies for Network-based Systems</a:t>
            </a:r>
            <a:endParaRPr/>
          </a:p>
        </p:txBody>
      </p:sp>
    </p:spTree>
  </p:cSld>
  <p:clrMapOvr>
    <a:masterClrMapping/>
  </p:clrMapOvr>
  <p:transition spd="slow">
    <p:strips dir="rd"/>
  </p:transition>
</p:sld>
</file>

<file path=ppt/theme/theme1.xml><?xml version="1.0" encoding="utf-8"?>
<a:theme xmlns:a="http://schemas.openxmlformats.org/drawingml/2006/main" xmlns:r="http://schemas.openxmlformats.org/officeDocument/2006/relationships" name="2_Hwang-EE657-Lecture1-Intruction-Aug31-2007">
  <a:themeElements>
    <a:clrScheme name="Hwang-EE657-Lecture1-Intruction-Aug31-2007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6699FF"/>
      </a:accent2>
      <a:accent3>
        <a:srgbClr val="AAB1C6"/>
      </a:accent3>
      <a:accent4>
        <a:srgbClr val="DADADA"/>
      </a:accent4>
      <a:accent5>
        <a:srgbClr val="FDF3CA"/>
      </a:accent5>
      <a:accent6>
        <a:srgbClr val="5C8AE7"/>
      </a:accent6>
      <a:hlink>
        <a:srgbClr val="66CC66"/>
      </a:hlink>
      <a:folHlink>
        <a:srgbClr val="FA74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wang-EE657-Lecture1-Intruction-Aug31-2007">
  <a:themeElements>
    <a:clrScheme name="Hwang-EE657-Lecture1-Intruction-Aug31-2007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6699FF"/>
      </a:accent2>
      <a:accent3>
        <a:srgbClr val="AAB1C6"/>
      </a:accent3>
      <a:accent4>
        <a:srgbClr val="DADADA"/>
      </a:accent4>
      <a:accent5>
        <a:srgbClr val="FDF3CA"/>
      </a:accent5>
      <a:accent6>
        <a:srgbClr val="5C8AE7"/>
      </a:accent6>
      <a:hlink>
        <a:srgbClr val="66CC66"/>
      </a:hlink>
      <a:folHlink>
        <a:srgbClr val="FA74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Hwang-EE657-Lecture1-Intruction-Aug31-2007">
  <a:themeElements>
    <a:clrScheme name="Hwang-EE657-Lecture1-Intruction-Aug31-2007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6699FF"/>
      </a:accent2>
      <a:accent3>
        <a:srgbClr val="AAB1C6"/>
      </a:accent3>
      <a:accent4>
        <a:srgbClr val="DADADA"/>
      </a:accent4>
      <a:accent5>
        <a:srgbClr val="FDF3CA"/>
      </a:accent5>
      <a:accent6>
        <a:srgbClr val="5C8AE7"/>
      </a:accent6>
      <a:hlink>
        <a:srgbClr val="66CC66"/>
      </a:hlink>
      <a:folHlink>
        <a:srgbClr val="FA74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2007-08-22T21:42:45Z</dcterms:created>
  <dc:creator>kai hwang</dc:creator>
</cp:coreProperties>
</file>